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5" r:id="rId9"/>
    <p:sldId id="264" r:id="rId10"/>
    <p:sldId id="266" r:id="rId11"/>
    <p:sldId id="267" r:id="rId12"/>
    <p:sldId id="268" r:id="rId13"/>
    <p:sldId id="269" r:id="rId14"/>
    <p:sldId id="263" r:id="rId15"/>
    <p:sldId id="277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D102-41D1-4C5B-ABEB-6231D2A4241A}" type="datetimeFigureOut">
              <a:rPr lang="en-US" smtClean="0"/>
              <a:pPr/>
              <a:t>12/20/2017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585C-5395-4858-8167-BDCDC473E6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D102-41D1-4C5B-ABEB-6231D2A4241A}" type="datetimeFigureOut">
              <a:rPr lang="en-US" smtClean="0"/>
              <a:pPr/>
              <a:t>12/20/2017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585C-5395-4858-8167-BDCDC473E6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D102-41D1-4C5B-ABEB-6231D2A4241A}" type="datetimeFigureOut">
              <a:rPr lang="en-US" smtClean="0"/>
              <a:pPr/>
              <a:t>12/20/2017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585C-5395-4858-8167-BDCDC473E6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D102-41D1-4C5B-ABEB-6231D2A4241A}" type="datetimeFigureOut">
              <a:rPr lang="en-US" smtClean="0"/>
              <a:pPr/>
              <a:t>12/20/2017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585C-5395-4858-8167-BDCDC473E6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D102-41D1-4C5B-ABEB-6231D2A4241A}" type="datetimeFigureOut">
              <a:rPr lang="en-US" smtClean="0"/>
              <a:pPr/>
              <a:t>12/20/2017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585C-5395-4858-8167-BDCDC473E6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D102-41D1-4C5B-ABEB-6231D2A4241A}" type="datetimeFigureOut">
              <a:rPr lang="en-US" smtClean="0"/>
              <a:pPr/>
              <a:t>12/20/2017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585C-5395-4858-8167-BDCDC473E6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D102-41D1-4C5B-ABEB-6231D2A4241A}" type="datetimeFigureOut">
              <a:rPr lang="en-US" smtClean="0"/>
              <a:pPr/>
              <a:t>12/20/2017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585C-5395-4858-8167-BDCDC473E6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D102-41D1-4C5B-ABEB-6231D2A4241A}" type="datetimeFigureOut">
              <a:rPr lang="en-US" smtClean="0"/>
              <a:pPr/>
              <a:t>12/20/2017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585C-5395-4858-8167-BDCDC473E6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D102-41D1-4C5B-ABEB-6231D2A4241A}" type="datetimeFigureOut">
              <a:rPr lang="en-US" smtClean="0"/>
              <a:pPr/>
              <a:t>12/20/2017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585C-5395-4858-8167-BDCDC473E6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D102-41D1-4C5B-ABEB-6231D2A4241A}" type="datetimeFigureOut">
              <a:rPr lang="en-US" smtClean="0"/>
              <a:pPr/>
              <a:t>12/20/2017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585C-5395-4858-8167-BDCDC473E6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D102-41D1-4C5B-ABEB-6231D2A4241A}" type="datetimeFigureOut">
              <a:rPr lang="en-US" smtClean="0"/>
              <a:pPr/>
              <a:t>12/20/2017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585C-5395-4858-8167-BDCDC473E6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7D102-41D1-4C5B-ABEB-6231D2A4241A}" type="datetimeFigureOut">
              <a:rPr lang="en-US" smtClean="0"/>
              <a:pPr/>
              <a:t>12/20/2017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3585C-5395-4858-8167-BDCDC473E62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Measuring Biodiversity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Key Concepts:</a:t>
            </a:r>
          </a:p>
          <a:p>
            <a:endParaRPr lang="en-GB" dirty="0"/>
          </a:p>
          <a:p>
            <a:r>
              <a:rPr lang="en-GB" dirty="0" smtClean="0"/>
              <a:t>Species </a:t>
            </a:r>
            <a:r>
              <a:rPr lang="en-GB" i="1" dirty="0" smtClean="0"/>
              <a:t>richness</a:t>
            </a:r>
          </a:p>
          <a:p>
            <a:r>
              <a:rPr lang="en-GB" dirty="0" smtClean="0"/>
              <a:t>Species </a:t>
            </a:r>
            <a:r>
              <a:rPr lang="en-GB" i="1" dirty="0" smtClean="0"/>
              <a:t>evenness</a:t>
            </a:r>
          </a:p>
          <a:p>
            <a:r>
              <a:rPr lang="en-GB" dirty="0" smtClean="0"/>
              <a:t>Simpson’s Index of Diversity (</a:t>
            </a:r>
            <a:r>
              <a:rPr lang="en-GB" i="1" dirty="0" smtClean="0"/>
              <a:t>D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Calculating Simpsons diversity index (</a:t>
            </a:r>
            <a:r>
              <a:rPr lang="en-GB" i="1" dirty="0" smtClean="0"/>
              <a:t>D</a:t>
            </a:r>
            <a:r>
              <a:rPr lang="en-GB" dirty="0" smtClean="0"/>
              <a:t>)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Species</a:t>
                      </a:r>
                      <a:r>
                        <a:rPr lang="en-GB" baseline="0" dirty="0" smtClean="0"/>
                        <a:t> observed</a:t>
                      </a:r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Percentage cover</a:t>
                      </a:r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Field A (n)</a:t>
                      </a:r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n/N</a:t>
                      </a:r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Cocksfoot grass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0.57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Timothy grass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0.32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Buttercup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0.03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Clover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0.03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Thistle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0.01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Dandelion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0.04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Total (N)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54864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D = 1 – [ ∑ ( n / N)</a:t>
            </a:r>
            <a:r>
              <a:rPr lang="en-GB" b="1" baseline="30000" dirty="0" smtClean="0"/>
              <a:t>2</a:t>
            </a:r>
            <a:r>
              <a:rPr lang="en-GB" b="1" dirty="0" smtClean="0"/>
              <a:t> 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Calculating Simpsons diversity index (</a:t>
            </a:r>
            <a:r>
              <a:rPr lang="en-GB" i="1" dirty="0" smtClean="0"/>
              <a:t>D</a:t>
            </a:r>
            <a:r>
              <a:rPr lang="en-GB" dirty="0" smtClean="0"/>
              <a:t>)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Species</a:t>
                      </a:r>
                      <a:r>
                        <a:rPr lang="en-GB" baseline="0" dirty="0" smtClean="0"/>
                        <a:t> observed</a:t>
                      </a:r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Percentage cover</a:t>
                      </a:r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Field A (n)</a:t>
                      </a:r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n/N</a:t>
                      </a:r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(n/N)</a:t>
                      </a:r>
                      <a:r>
                        <a:rPr lang="en-GB" baseline="30000" dirty="0" smtClean="0"/>
                        <a:t>2</a:t>
                      </a:r>
                      <a:endParaRPr lang="en-GB" baseline="30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Cocksfoot grass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0.57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0.349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Timothy grass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0.32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0.1024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Buttercup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0.03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0.0009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Clover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0.03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0.0009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Thistle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0.01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0.0001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Dandelion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0.04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0.0016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Total (N)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∑ = 0.4308 </a:t>
                      </a:r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54864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D = 1 – [ ∑ ( n / N)</a:t>
            </a:r>
            <a:r>
              <a:rPr lang="en-GB" b="1" baseline="30000" dirty="0" smtClean="0"/>
              <a:t>2</a:t>
            </a:r>
            <a:r>
              <a:rPr lang="en-GB" b="1" dirty="0" smtClean="0"/>
              <a:t> ]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5334000" y="4953000"/>
            <a:ext cx="23622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33800" y="6019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D =  1 – 0.4308</a:t>
            </a:r>
          </a:p>
          <a:p>
            <a:r>
              <a:rPr lang="en-GB" b="1" dirty="0" smtClean="0"/>
              <a:t>D =  </a:t>
            </a:r>
            <a:r>
              <a:rPr lang="en-GB" b="1" u="sng" dirty="0" smtClean="0"/>
              <a:t>0.5692</a:t>
            </a:r>
            <a:endParaRPr lang="en-GB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Now calculate (</a:t>
            </a:r>
            <a:r>
              <a:rPr lang="en-GB" i="1" dirty="0" smtClean="0"/>
              <a:t>D</a:t>
            </a:r>
            <a:r>
              <a:rPr lang="en-GB" dirty="0" smtClean="0"/>
              <a:t>) for Field B…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Species</a:t>
                      </a:r>
                      <a:r>
                        <a:rPr lang="en-GB" baseline="0" dirty="0" smtClean="0"/>
                        <a:t> observed</a:t>
                      </a:r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Percentage cover</a:t>
                      </a:r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Field A (n)</a:t>
                      </a:r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Field B (n)</a:t>
                      </a:r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Cocksfoot grass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Timothy grass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Buttercup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Clover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Thistle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Dandelion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Total (N)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54864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D = 1 – [ ∑ ( n / N)</a:t>
            </a:r>
            <a:r>
              <a:rPr lang="en-GB" b="1" baseline="30000" dirty="0" smtClean="0"/>
              <a:t>2</a:t>
            </a:r>
            <a:r>
              <a:rPr lang="en-GB" b="1" dirty="0" smtClean="0"/>
              <a:t> 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Field B (</a:t>
            </a:r>
            <a:r>
              <a:rPr lang="en-GB" i="1" dirty="0" smtClean="0"/>
              <a:t>D</a:t>
            </a:r>
            <a:r>
              <a:rPr lang="en-GB" dirty="0" smtClean="0"/>
              <a:t>)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Species</a:t>
                      </a:r>
                      <a:r>
                        <a:rPr lang="en-GB" baseline="0" dirty="0" smtClean="0"/>
                        <a:t> observed</a:t>
                      </a:r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Percentage cover</a:t>
                      </a:r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Field B (n)</a:t>
                      </a:r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n/N</a:t>
                      </a:r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(n/N)</a:t>
                      </a:r>
                      <a:r>
                        <a:rPr lang="en-GB" baseline="30000" dirty="0" smtClean="0"/>
                        <a:t>2</a:t>
                      </a:r>
                      <a:endParaRPr lang="en-GB" baseline="30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Cocksfoot grass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0.38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0.1444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Timothy grass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0.0256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Buttercup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0.0196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Clover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0.22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0.0484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Thistle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0.05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0.0025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Dandelion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0.05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0.0016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Total (N)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∑ = 0.243</a:t>
                      </a:r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54864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D = 1 – [ ∑ ( n / N)</a:t>
            </a:r>
            <a:r>
              <a:rPr lang="en-GB" b="1" baseline="30000" dirty="0" smtClean="0"/>
              <a:t>2</a:t>
            </a:r>
            <a:r>
              <a:rPr lang="en-GB" b="1" dirty="0" smtClean="0"/>
              <a:t> ]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5334000" y="4953000"/>
            <a:ext cx="23622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33800" y="6019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D =  1 – 0.243</a:t>
            </a:r>
          </a:p>
          <a:p>
            <a:r>
              <a:rPr lang="en-GB" b="1" dirty="0" smtClean="0"/>
              <a:t>D =  </a:t>
            </a:r>
            <a:r>
              <a:rPr lang="en-GB" b="1" u="sng" dirty="0" smtClean="0"/>
              <a:t>0.757</a:t>
            </a:r>
            <a:endParaRPr lang="en-GB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Conclusion: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 for Field A = 0.5692</a:t>
            </a:r>
          </a:p>
          <a:p>
            <a:r>
              <a:rPr lang="en-GB" dirty="0" smtClean="0"/>
              <a:t>D for Field B = 0.757</a:t>
            </a:r>
          </a:p>
          <a:p>
            <a:endParaRPr lang="en-GB" dirty="0"/>
          </a:p>
          <a:p>
            <a:r>
              <a:rPr lang="en-GB" dirty="0" smtClean="0"/>
              <a:t>“Field B has the higher diversity index, so has more species richness AND evenness. It would be more resistant to any environmental damage or change.”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533400"/>
            <a:ext cx="7467600" cy="558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Survey of animals in a freshwater stream.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1600200"/>
                <a:gridCol w="16002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species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Number (n)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 / 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(n / N)</a:t>
                      </a:r>
                      <a:r>
                        <a:rPr lang="en-GB" baseline="30000" dirty="0" smtClean="0"/>
                        <a:t>2</a:t>
                      </a:r>
                      <a:endParaRPr lang="en-GB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Gammarus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pulex</a:t>
                      </a:r>
                      <a:r>
                        <a:rPr lang="en-GB" baseline="0" dirty="0" smtClean="0"/>
                        <a:t> ( water shrimp)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Asellus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aquaticus</a:t>
                      </a:r>
                      <a:r>
                        <a:rPr lang="en-GB" baseline="0" dirty="0" smtClean="0"/>
                        <a:t> ( water louse)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Baetis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rhodani</a:t>
                      </a:r>
                      <a:r>
                        <a:rPr lang="en-GB" dirty="0" smtClean="0"/>
                        <a:t> ( mayfly nymph)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Lymnaea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peregra</a:t>
                      </a:r>
                      <a:r>
                        <a:rPr lang="en-GB" dirty="0" smtClean="0"/>
                        <a:t> ( snail)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Rhyacophila</a:t>
                      </a:r>
                      <a:r>
                        <a:rPr lang="en-GB" dirty="0" smtClean="0"/>
                        <a:t> ( caddis-fly nymph)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Chironimidae</a:t>
                      </a:r>
                      <a:r>
                        <a:rPr lang="en-GB" dirty="0" smtClean="0"/>
                        <a:t> ( midge larvae)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Total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2600" y="51054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Calculate Simpsons diversity index </a:t>
            </a:r>
            <a:r>
              <a:rPr lang="en-GB" sz="2800" i="1" dirty="0" smtClean="0"/>
              <a:t>D</a:t>
            </a:r>
            <a:endParaRPr lang="en-GB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Survey of animals in a freshwater stream.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1600200"/>
                <a:gridCol w="16002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species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Number (n)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 / 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(n / N)</a:t>
                      </a:r>
                      <a:r>
                        <a:rPr lang="en-GB" baseline="30000" dirty="0" smtClean="0"/>
                        <a:t>2</a:t>
                      </a:r>
                      <a:endParaRPr lang="en-GB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Gammarus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pulex</a:t>
                      </a:r>
                      <a:r>
                        <a:rPr lang="en-GB" baseline="0" dirty="0" smtClean="0"/>
                        <a:t> ( water shrimp)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Asellus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aquaticus</a:t>
                      </a:r>
                      <a:r>
                        <a:rPr lang="en-GB" baseline="0" dirty="0" smtClean="0"/>
                        <a:t> ( water louse)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Baetis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rhodani</a:t>
                      </a:r>
                      <a:r>
                        <a:rPr lang="en-GB" dirty="0" smtClean="0"/>
                        <a:t> ( mayfly nymph)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Lymnaea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peregra</a:t>
                      </a:r>
                      <a:r>
                        <a:rPr lang="en-GB" dirty="0" smtClean="0"/>
                        <a:t> ( snail)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Rhyacophila</a:t>
                      </a:r>
                      <a:r>
                        <a:rPr lang="en-GB" dirty="0" smtClean="0"/>
                        <a:t> ( caddis-fly nymph)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Chironimidae</a:t>
                      </a:r>
                      <a:r>
                        <a:rPr lang="en-GB" dirty="0" smtClean="0"/>
                        <a:t> ( midge larvae)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Total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519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Survey of animals in a freshwater stream.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1600200"/>
                <a:gridCol w="16002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species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Number (n)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 / 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(n / N)</a:t>
                      </a:r>
                      <a:r>
                        <a:rPr lang="en-GB" baseline="30000" dirty="0" smtClean="0"/>
                        <a:t>2</a:t>
                      </a:r>
                      <a:endParaRPr lang="en-GB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Gammarus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pulex</a:t>
                      </a:r>
                      <a:r>
                        <a:rPr lang="en-GB" baseline="0" dirty="0" smtClean="0"/>
                        <a:t> ( water shrimp)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0.289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Asellus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aquaticus</a:t>
                      </a:r>
                      <a:r>
                        <a:rPr lang="en-GB" baseline="0" dirty="0" smtClean="0"/>
                        <a:t> ( water louse)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0.062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Baetis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rhodani</a:t>
                      </a:r>
                      <a:r>
                        <a:rPr lang="en-GB" dirty="0" smtClean="0"/>
                        <a:t> ( mayfly nymph)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0.218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Lymnaea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peregra</a:t>
                      </a:r>
                      <a:r>
                        <a:rPr lang="en-GB" dirty="0" smtClean="0"/>
                        <a:t> ( snail)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0.004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Rhyacophila</a:t>
                      </a:r>
                      <a:r>
                        <a:rPr lang="en-GB" dirty="0" smtClean="0"/>
                        <a:t> ( caddis-fly nymph)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0.023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Chironimidae</a:t>
                      </a:r>
                      <a:r>
                        <a:rPr lang="en-GB" dirty="0" smtClean="0"/>
                        <a:t> ( midge larvae)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0.405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Total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519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Survey of animals in a freshwater stream.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1600200"/>
                <a:gridCol w="16002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species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Number (n)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 / 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(n / N)</a:t>
                      </a:r>
                      <a:r>
                        <a:rPr lang="en-GB" baseline="30000" dirty="0" smtClean="0"/>
                        <a:t>2</a:t>
                      </a:r>
                      <a:endParaRPr lang="en-GB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Gammarus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pulex</a:t>
                      </a:r>
                      <a:r>
                        <a:rPr lang="en-GB" baseline="0" dirty="0" smtClean="0"/>
                        <a:t> ( water shrimp)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0.289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0.084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Asellus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aquaticus</a:t>
                      </a:r>
                      <a:r>
                        <a:rPr lang="en-GB" baseline="0" dirty="0" smtClean="0"/>
                        <a:t> ( water louse)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0.062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0.004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Baetis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rhodani</a:t>
                      </a:r>
                      <a:r>
                        <a:rPr lang="en-GB" dirty="0" smtClean="0"/>
                        <a:t> ( mayfly nymph)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0.218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0.047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Lymnaea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peregra</a:t>
                      </a:r>
                      <a:r>
                        <a:rPr lang="en-GB" dirty="0" smtClean="0"/>
                        <a:t> ( snail)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0.004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0.000016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Rhyacophila</a:t>
                      </a:r>
                      <a:r>
                        <a:rPr lang="en-GB" dirty="0" smtClean="0"/>
                        <a:t> ( caddis-fly nymph)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0.023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0.000529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Chironimidae</a:t>
                      </a:r>
                      <a:r>
                        <a:rPr lang="en-GB" dirty="0" smtClean="0"/>
                        <a:t> ( midge larvae)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0.405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0.164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Total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519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∑ =</a:t>
                      </a:r>
                      <a:r>
                        <a:rPr lang="en-GB" b="1" baseline="0" dirty="0" smtClean="0"/>
                        <a:t> 0.299</a:t>
                      </a:r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Species richness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800"/>
          </a:xfrm>
        </p:spPr>
        <p:txBody>
          <a:bodyPr/>
          <a:lstStyle/>
          <a:p>
            <a:r>
              <a:rPr lang="en-GB" dirty="0" smtClean="0"/>
              <a:t>This is a </a:t>
            </a:r>
            <a:r>
              <a:rPr lang="en-GB" i="1" dirty="0" smtClean="0"/>
              <a:t>qualitative</a:t>
            </a:r>
            <a:r>
              <a:rPr lang="en-GB" dirty="0" smtClean="0"/>
              <a:t> description…</a:t>
            </a:r>
          </a:p>
          <a:p>
            <a:r>
              <a:rPr lang="en-GB" dirty="0" err="1" smtClean="0"/>
              <a:t>Eg</a:t>
            </a:r>
            <a:r>
              <a:rPr lang="en-GB" dirty="0" smtClean="0"/>
              <a:t> “how many different species can I see?”</a:t>
            </a:r>
          </a:p>
          <a:p>
            <a:r>
              <a:rPr lang="en-GB" dirty="0" smtClean="0"/>
              <a:t>More species does not always mean more biodiversity…why not?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5181600"/>
            <a:ext cx="617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…because there may not be many individuals of each species (evenness)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Survey of animals in a freshwater stream.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1600200"/>
                <a:gridCol w="16002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species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Number (n)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 / 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(n / N)</a:t>
                      </a:r>
                      <a:r>
                        <a:rPr lang="en-GB" baseline="30000" dirty="0" smtClean="0"/>
                        <a:t>2</a:t>
                      </a:r>
                      <a:endParaRPr lang="en-GB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Gammarus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pulex</a:t>
                      </a:r>
                      <a:r>
                        <a:rPr lang="en-GB" baseline="0" dirty="0" smtClean="0"/>
                        <a:t> ( water shrimp)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0.289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0.084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Asellus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aquaticus</a:t>
                      </a:r>
                      <a:r>
                        <a:rPr lang="en-GB" baseline="0" dirty="0" smtClean="0"/>
                        <a:t> ( water louse)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0.062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0.004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Baetis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rhodani</a:t>
                      </a:r>
                      <a:r>
                        <a:rPr lang="en-GB" dirty="0" smtClean="0"/>
                        <a:t> ( mayfly nymph)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0.218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0.047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Lymnaea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peregra</a:t>
                      </a:r>
                      <a:r>
                        <a:rPr lang="en-GB" dirty="0" smtClean="0"/>
                        <a:t> ( snail)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0.004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0.000016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Rhyacophila</a:t>
                      </a:r>
                      <a:r>
                        <a:rPr lang="en-GB" dirty="0" smtClean="0"/>
                        <a:t> ( caddis-fly nymph)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0.023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0.000529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Chironimidae</a:t>
                      </a:r>
                      <a:r>
                        <a:rPr lang="en-GB" dirty="0" smtClean="0"/>
                        <a:t> ( midge larvae)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0.405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0.164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Total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519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∑ =</a:t>
                      </a:r>
                      <a:r>
                        <a:rPr lang="en-GB" b="1" baseline="0" dirty="0" smtClean="0"/>
                        <a:t> 0.299</a:t>
                      </a:r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29000" y="48768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D = 1 – [ ∑ ( n / N)</a:t>
            </a:r>
            <a:r>
              <a:rPr lang="en-GB" b="1" baseline="30000" dirty="0" smtClean="0"/>
              <a:t>2</a:t>
            </a:r>
            <a:r>
              <a:rPr lang="en-GB" b="1" dirty="0" smtClean="0"/>
              <a:t> ]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Survey of animals in a freshwater stream.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1600200"/>
                <a:gridCol w="16002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species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Number (n)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 / 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(n / N)</a:t>
                      </a:r>
                      <a:r>
                        <a:rPr lang="en-GB" baseline="30000" dirty="0" smtClean="0"/>
                        <a:t>2</a:t>
                      </a:r>
                      <a:endParaRPr lang="en-GB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Gammarus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pulex</a:t>
                      </a:r>
                      <a:r>
                        <a:rPr lang="en-GB" baseline="0" dirty="0" smtClean="0"/>
                        <a:t> ( water shrimp)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0.289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0.084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Asellus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aquaticus</a:t>
                      </a:r>
                      <a:r>
                        <a:rPr lang="en-GB" baseline="0" dirty="0" smtClean="0"/>
                        <a:t> ( water louse)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0.062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0.004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Baetis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rhodani</a:t>
                      </a:r>
                      <a:r>
                        <a:rPr lang="en-GB" dirty="0" smtClean="0"/>
                        <a:t> ( mayfly nymph)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0.218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0.047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Lymnaea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peregra</a:t>
                      </a:r>
                      <a:r>
                        <a:rPr lang="en-GB" dirty="0" smtClean="0"/>
                        <a:t> ( snail)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0.004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0.000016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Rhyacophila</a:t>
                      </a:r>
                      <a:r>
                        <a:rPr lang="en-GB" dirty="0" smtClean="0"/>
                        <a:t> ( caddis-fly nymph)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0.023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0.000529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Chironimidae</a:t>
                      </a:r>
                      <a:r>
                        <a:rPr lang="en-GB" dirty="0" smtClean="0"/>
                        <a:t> ( midge larvae)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0.405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0.164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Total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519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∑ =</a:t>
                      </a:r>
                      <a:r>
                        <a:rPr lang="en-GB" b="1" baseline="0" dirty="0" smtClean="0"/>
                        <a:t> 0.299</a:t>
                      </a:r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29000" y="4876800"/>
            <a:ext cx="3352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D = 1 – [ ∑ ( n / N)</a:t>
            </a:r>
            <a:r>
              <a:rPr lang="en-GB" b="1" baseline="30000" dirty="0" smtClean="0"/>
              <a:t>2</a:t>
            </a:r>
            <a:r>
              <a:rPr lang="en-GB" b="1" dirty="0" smtClean="0"/>
              <a:t> ]</a:t>
            </a:r>
          </a:p>
          <a:p>
            <a:endParaRPr lang="en-GB" b="1" dirty="0"/>
          </a:p>
          <a:p>
            <a:r>
              <a:rPr lang="en-GB" b="1" dirty="0" smtClean="0"/>
              <a:t>D = 1 – 0.299</a:t>
            </a:r>
          </a:p>
          <a:p>
            <a:endParaRPr lang="en-GB" b="1" dirty="0"/>
          </a:p>
          <a:p>
            <a:r>
              <a:rPr lang="en-GB" b="1" dirty="0" smtClean="0"/>
              <a:t>    = </a:t>
            </a:r>
            <a:r>
              <a:rPr lang="en-GB" sz="2000" b="1" u="sng" dirty="0" smtClean="0"/>
              <a:t>0.7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“Explain this result”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index value of 0.7 means there is a high probability that any two individuals taken from this stream will be from different species.</a:t>
            </a:r>
          </a:p>
          <a:p>
            <a:r>
              <a:rPr lang="en-GB" dirty="0" smtClean="0"/>
              <a:t>The stream shows good species richness and evenness.</a:t>
            </a:r>
          </a:p>
          <a:p>
            <a:r>
              <a:rPr lang="en-GB" dirty="0" smtClean="0"/>
              <a:t>The stream is more likely to withstand changes such as pollution.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Measuring Biodiversity – self check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 you know?</a:t>
            </a:r>
          </a:p>
          <a:p>
            <a:endParaRPr lang="en-GB" dirty="0"/>
          </a:p>
          <a:p>
            <a:r>
              <a:rPr lang="en-GB" dirty="0" smtClean="0"/>
              <a:t>Species </a:t>
            </a:r>
            <a:r>
              <a:rPr lang="en-GB" i="1" dirty="0" smtClean="0"/>
              <a:t>richness</a:t>
            </a:r>
          </a:p>
          <a:p>
            <a:r>
              <a:rPr lang="en-GB" dirty="0" smtClean="0"/>
              <a:t>Species </a:t>
            </a:r>
            <a:r>
              <a:rPr lang="en-GB" i="1" dirty="0" smtClean="0"/>
              <a:t>evenness</a:t>
            </a:r>
          </a:p>
          <a:p>
            <a:r>
              <a:rPr lang="en-GB" dirty="0" smtClean="0"/>
              <a:t>Simpson’s Index of Diversity (</a:t>
            </a:r>
            <a:r>
              <a:rPr lang="en-GB" i="1" dirty="0" smtClean="0"/>
              <a:t>D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Species evenness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/>
          <a:lstStyle/>
          <a:p>
            <a:r>
              <a:rPr lang="en-GB" dirty="0" smtClean="0"/>
              <a:t>This is a </a:t>
            </a:r>
            <a:r>
              <a:rPr lang="en-GB" i="1" dirty="0" smtClean="0"/>
              <a:t>quantitative</a:t>
            </a:r>
            <a:r>
              <a:rPr lang="en-GB" dirty="0" smtClean="0"/>
              <a:t> measurement</a:t>
            </a:r>
          </a:p>
          <a:p>
            <a:r>
              <a:rPr lang="en-GB" dirty="0" smtClean="0"/>
              <a:t>It is a measure of the </a:t>
            </a:r>
            <a:r>
              <a:rPr lang="en-GB" i="1" dirty="0" smtClean="0"/>
              <a:t>abundance</a:t>
            </a:r>
            <a:r>
              <a:rPr lang="en-GB" dirty="0" smtClean="0"/>
              <a:t> of individuals in each species.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3047999"/>
            <a:ext cx="4410075" cy="3316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Abundance can be measured…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err="1" smtClean="0"/>
              <a:t>Pe</a:t>
            </a:r>
            <a:r>
              <a:rPr lang="en-US" b="1" dirty="0" smtClean="0"/>
              <a:t>r</a:t>
            </a:r>
            <a:r>
              <a:rPr lang="en-GB" b="1" dirty="0" err="1" smtClean="0"/>
              <a:t>centage</a:t>
            </a:r>
            <a:r>
              <a:rPr lang="en-GB" b="1" dirty="0" smtClean="0"/>
              <a:t> </a:t>
            </a:r>
            <a:r>
              <a:rPr lang="en-GB" b="1" dirty="0" smtClean="0"/>
              <a:t>cover </a:t>
            </a:r>
            <a:r>
              <a:rPr lang="en-GB" dirty="0" smtClean="0"/>
              <a:t>– the proportion of each </a:t>
            </a:r>
            <a:r>
              <a:rPr lang="en-GB" dirty="0" err="1" smtClean="0"/>
              <a:t>quadrat</a:t>
            </a:r>
            <a:r>
              <a:rPr lang="en-GB" dirty="0" smtClean="0"/>
              <a:t> </a:t>
            </a:r>
            <a:r>
              <a:rPr lang="en-GB" dirty="0" smtClean="0"/>
              <a:t>occupied by the species.</a:t>
            </a:r>
          </a:p>
          <a:p>
            <a:r>
              <a:rPr lang="en-GB" b="1" dirty="0" smtClean="0"/>
              <a:t>Population density </a:t>
            </a:r>
            <a:r>
              <a:rPr lang="en-GB" dirty="0" smtClean="0"/>
              <a:t>– the number of individuals per </a:t>
            </a:r>
            <a:r>
              <a:rPr lang="en-GB" dirty="0" err="1" smtClean="0"/>
              <a:t>quadrat</a:t>
            </a:r>
            <a:endParaRPr lang="en-GB" dirty="0" smtClean="0"/>
          </a:p>
          <a:p>
            <a:r>
              <a:rPr lang="en-GB" b="1" dirty="0" smtClean="0"/>
              <a:t>Species frequency </a:t>
            </a:r>
            <a:r>
              <a:rPr lang="en-GB" dirty="0" smtClean="0"/>
              <a:t>– the proportion of </a:t>
            </a:r>
            <a:r>
              <a:rPr lang="en-GB" dirty="0" err="1" smtClean="0"/>
              <a:t>quadrats</a:t>
            </a:r>
            <a:r>
              <a:rPr lang="en-GB" dirty="0" smtClean="0"/>
              <a:t> with the species in it.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When both species </a:t>
            </a:r>
            <a:r>
              <a:rPr lang="en-GB" i="1" dirty="0" smtClean="0"/>
              <a:t>richness</a:t>
            </a:r>
            <a:r>
              <a:rPr lang="en-GB" dirty="0" smtClean="0"/>
              <a:t> and species </a:t>
            </a:r>
            <a:r>
              <a:rPr lang="en-GB" i="1" dirty="0" smtClean="0"/>
              <a:t>evenness</a:t>
            </a:r>
            <a:r>
              <a:rPr lang="en-GB" dirty="0" smtClean="0"/>
              <a:t> increase, there is by definition an increase in BIODIVERSITY.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362200"/>
            <a:ext cx="6172200" cy="4238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Which field shows the most biodiversity?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Species</a:t>
                      </a:r>
                      <a:r>
                        <a:rPr lang="en-GB" baseline="0" dirty="0" smtClean="0"/>
                        <a:t> observed</a:t>
                      </a:r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Percentage cover</a:t>
                      </a:r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Field A</a:t>
                      </a:r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Field B</a:t>
                      </a:r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Cocksfoot grass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Timothy grass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Buttercup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Clover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Thistle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Dandelion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Total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54864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Both have the same ‘richness’ ( 6 species), but Field B has greater ‘evenness’; so Field B is more diverse.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Simpson’s diversity index (</a:t>
            </a:r>
            <a:r>
              <a:rPr lang="en-GB" i="1" dirty="0" smtClean="0"/>
              <a:t>D</a:t>
            </a:r>
            <a:r>
              <a:rPr lang="en-GB" dirty="0" smtClean="0"/>
              <a:t>) is a measure of biodiversity that takes into account richness and evenness.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 high value for </a:t>
            </a:r>
            <a:r>
              <a:rPr lang="en-GB" i="1" dirty="0" smtClean="0"/>
              <a:t>D</a:t>
            </a:r>
            <a:r>
              <a:rPr lang="en-GB" dirty="0" smtClean="0"/>
              <a:t> is ‘good’ and means the habitat is diverse, species rich, and able to withstand some environmental impact.</a:t>
            </a:r>
          </a:p>
          <a:p>
            <a:r>
              <a:rPr lang="en-GB" dirty="0" smtClean="0"/>
              <a:t>A low value for </a:t>
            </a:r>
            <a:r>
              <a:rPr lang="en-GB" i="1" dirty="0" smtClean="0"/>
              <a:t>D</a:t>
            </a:r>
            <a:r>
              <a:rPr lang="en-GB" dirty="0" smtClean="0"/>
              <a:t> is ‘poor’ and means the habitat is low in species, so a small change to the </a:t>
            </a:r>
            <a:r>
              <a:rPr lang="en-GB" dirty="0"/>
              <a:t>e</a:t>
            </a:r>
            <a:r>
              <a:rPr lang="en-GB" dirty="0" smtClean="0"/>
              <a:t>nvironment ( </a:t>
            </a:r>
            <a:r>
              <a:rPr lang="en-GB" dirty="0" err="1" smtClean="0"/>
              <a:t>eg</a:t>
            </a:r>
            <a:r>
              <a:rPr lang="en-GB" dirty="0" smtClean="0"/>
              <a:t> pollution) would have a serious impact.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Looks complex but it’s not..!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sz="4000" dirty="0" smtClean="0"/>
              <a:t>D = 1 – [ ∑ ( n / N)</a:t>
            </a:r>
            <a:r>
              <a:rPr lang="en-GB" sz="4000" baseline="30000" dirty="0" smtClean="0"/>
              <a:t>2</a:t>
            </a:r>
            <a:r>
              <a:rPr lang="en-GB" sz="4000" dirty="0" smtClean="0"/>
              <a:t> ]</a:t>
            </a:r>
          </a:p>
          <a:p>
            <a:pPr algn="ctr"/>
            <a:endParaRPr lang="en-GB" sz="4000" dirty="0"/>
          </a:p>
          <a:p>
            <a:pPr algn="ctr">
              <a:buNone/>
            </a:pPr>
            <a:r>
              <a:rPr lang="en-GB" sz="4000" dirty="0" smtClean="0"/>
              <a:t>n = number of individuals</a:t>
            </a:r>
          </a:p>
          <a:p>
            <a:pPr algn="ctr">
              <a:buNone/>
            </a:pPr>
            <a:r>
              <a:rPr lang="en-GB" sz="4000" dirty="0" smtClean="0"/>
              <a:t>N = total number of individuals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Calculating Simpsons diversity index (</a:t>
            </a:r>
            <a:r>
              <a:rPr lang="en-GB" i="1" dirty="0" smtClean="0"/>
              <a:t>D</a:t>
            </a:r>
            <a:r>
              <a:rPr lang="en-GB" dirty="0" smtClean="0"/>
              <a:t>)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Species</a:t>
                      </a:r>
                      <a:r>
                        <a:rPr lang="en-GB" baseline="0" dirty="0" smtClean="0"/>
                        <a:t> observed</a:t>
                      </a:r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Percentage cover</a:t>
                      </a:r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Field A (n)</a:t>
                      </a:r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Field B (n)</a:t>
                      </a:r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Cocksfoot grass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Timothy grass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Buttercup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Clover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Thistle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Dandelion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Total (N)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54864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D = 1 – [ ∑ ( n / N)</a:t>
            </a:r>
            <a:r>
              <a:rPr lang="en-GB" b="1" baseline="30000" dirty="0" smtClean="0"/>
              <a:t>2</a:t>
            </a:r>
            <a:r>
              <a:rPr lang="en-GB" b="1" dirty="0" smtClean="0"/>
              <a:t> 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1192</Words>
  <Application>Microsoft Office PowerPoint</Application>
  <PresentationFormat>عرض على الشاشة (3:4)‏</PresentationFormat>
  <Paragraphs>386</Paragraphs>
  <Slides>23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23</vt:i4>
      </vt:variant>
    </vt:vector>
  </HeadingPairs>
  <TitlesOfParts>
    <vt:vector size="24" baseType="lpstr">
      <vt:lpstr>Office Theme</vt:lpstr>
      <vt:lpstr>Measuring Biodiversity</vt:lpstr>
      <vt:lpstr>Species richness</vt:lpstr>
      <vt:lpstr>Species evenness</vt:lpstr>
      <vt:lpstr>Abundance can be measured…</vt:lpstr>
      <vt:lpstr>When both species richness and species evenness increase, there is by definition an increase in BIODIVERSITY.</vt:lpstr>
      <vt:lpstr>Which field shows the most biodiversity?</vt:lpstr>
      <vt:lpstr>Simpson’s diversity index (D) is a measure of biodiversity that takes into account richness and evenness.</vt:lpstr>
      <vt:lpstr>Looks complex but it’s not..!</vt:lpstr>
      <vt:lpstr>Calculating Simpsons diversity index (D)</vt:lpstr>
      <vt:lpstr>Calculating Simpsons diversity index (D)</vt:lpstr>
      <vt:lpstr>Calculating Simpsons diversity index (D)</vt:lpstr>
      <vt:lpstr>Now calculate (D) for Field B…</vt:lpstr>
      <vt:lpstr>Field B (D)</vt:lpstr>
      <vt:lpstr>Conclusion:</vt:lpstr>
      <vt:lpstr>الشريحة 15</vt:lpstr>
      <vt:lpstr>Survey of animals in a freshwater stream.</vt:lpstr>
      <vt:lpstr>Survey of animals in a freshwater stream.</vt:lpstr>
      <vt:lpstr>Survey of animals in a freshwater stream.</vt:lpstr>
      <vt:lpstr>Survey of animals in a freshwater stream.</vt:lpstr>
      <vt:lpstr>Survey of animals in a freshwater stream.</vt:lpstr>
      <vt:lpstr>Survey of animals in a freshwater stream.</vt:lpstr>
      <vt:lpstr>“Explain this result” (3)</vt:lpstr>
      <vt:lpstr>Measuring Biodiversity – self check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Biodiversity</dc:title>
  <dc:creator>moody</dc:creator>
  <cp:lastModifiedBy>Nasir</cp:lastModifiedBy>
  <cp:revision>7</cp:revision>
  <dcterms:created xsi:type="dcterms:W3CDTF">2009-04-20T17:14:20Z</dcterms:created>
  <dcterms:modified xsi:type="dcterms:W3CDTF">2017-12-20T04:55:44Z</dcterms:modified>
</cp:coreProperties>
</file>